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67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D742C-82F1-43B8-9314-2C22B0706ED3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95D61-B845-43E6-B88B-A6500B47679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6374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11</a:t>
            </a:fld>
            <a:endParaRPr lang="es-MX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12</a:t>
            </a:fld>
            <a:endParaRPr lang="es-MX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13</a:t>
            </a:fld>
            <a:endParaRPr lang="es-MX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14</a:t>
            </a:fld>
            <a:endParaRPr lang="es-MX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15</a:t>
            </a:fld>
            <a:endParaRPr lang="es-MX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16</a:t>
            </a:fld>
            <a:endParaRPr lang="es-MX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17</a:t>
            </a:fld>
            <a:endParaRPr lang="es-MX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18</a:t>
            </a:fld>
            <a:endParaRPr lang="es-MX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19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2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3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4</a:t>
            </a:fld>
            <a:endParaRPr lang="es-MX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5</a:t>
            </a:fld>
            <a:endParaRPr lang="es-MX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6</a:t>
            </a:fld>
            <a:endParaRPr lang="es-MX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7</a:t>
            </a:fld>
            <a:endParaRPr lang="es-MX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95D61-B845-43E6-B88B-A6500B47679D}" type="slidenum">
              <a:rPr lang="es-MX" smtClean="0"/>
              <a:pPr/>
              <a:t>9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000"/>
            <a:lum/>
          </a:blip>
          <a:srcRect/>
          <a:stretch>
            <a:fillRect l="15000" t="15000" r="15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F0739-E9DD-418D-BEB0-2BCDD2806B61}" type="datetimeFigureOut">
              <a:rPr lang="es-MX" smtClean="0"/>
              <a:pPr/>
              <a:t>29/03/2016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52F1C-40D4-4727-B0C8-BC7AB456F15A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agabot.com/home/robi.html#robii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obotvirtualworlds.com/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botvirtualworlds.com/curriculum-companion-vex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hyperlink" Target="http://www.robotc.net/education/curriculum/cortex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obomindacademy.com/go/course/robomind/Teaser/A1/1#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www.robomind.net/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cratch.mit.edu/projects/editor/?tip_bar=hom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nex.com/photos-and-videos/video-gallery-new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4a.cat/index_es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0" y="2643182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PLAFORMAS DE ENSEÑANZA</a:t>
            </a:r>
            <a:endParaRPr lang="es-E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28794" y="4286256"/>
            <a:ext cx="5227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GRADO A GRADO</a:t>
            </a:r>
            <a:endParaRPr lang="es-E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Plataforma de enseñanza </a:t>
            </a:r>
            <a:br>
              <a:rPr lang="es-MX" dirty="0" smtClean="0"/>
            </a:br>
            <a:r>
              <a:rPr lang="es-MX" dirty="0" smtClean="0"/>
              <a:t>GRADO SEXTO</a:t>
            </a:r>
            <a:endParaRPr lang="es-MX" dirty="0"/>
          </a:p>
        </p:txBody>
      </p:sp>
      <p:sp>
        <p:nvSpPr>
          <p:cNvPr id="5" name="4 Rectángulo"/>
          <p:cNvSpPr/>
          <p:nvPr/>
        </p:nvSpPr>
        <p:spPr>
          <a:xfrm>
            <a:off x="2483768" y="5733256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3"/>
              </a:rPr>
              <a:t>Video:</a:t>
            </a:r>
          </a:p>
          <a:p>
            <a:r>
              <a:rPr lang="es-MX" dirty="0" smtClean="0">
                <a:hlinkClick r:id="rId3"/>
              </a:rPr>
              <a:t>http://dagabot.com/home/robi.html#robiii</a:t>
            </a:r>
            <a:r>
              <a:rPr lang="es-MX" dirty="0" smtClean="0"/>
              <a:t> </a:t>
            </a:r>
          </a:p>
          <a:p>
            <a:endParaRPr lang="es-MX" dirty="0"/>
          </a:p>
        </p:txBody>
      </p:sp>
      <p:pic>
        <p:nvPicPr>
          <p:cNvPr id="29698" name="Picture 2" descr="Resultado de imagen para dagabot rob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3305709" cy="1857388"/>
          </a:xfrm>
          <a:prstGeom prst="rect">
            <a:avLst/>
          </a:prstGeom>
          <a:noFill/>
        </p:spPr>
      </p:pic>
      <p:pic>
        <p:nvPicPr>
          <p:cNvPr id="29700" name="Picture 4" descr="https://i.ytimg.com/vi/eTQ34gW_O4A/maxresdefaul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9058" y="1857364"/>
            <a:ext cx="4953034" cy="278608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1214414" y="4857760"/>
            <a:ext cx="6715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ROBI 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VENTAJAS DE ROBI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MX" dirty="0" smtClean="0"/>
              <a:t>Plataforma muy económica y fácil de conseguir.</a:t>
            </a:r>
          </a:p>
          <a:p>
            <a:pPr algn="just"/>
            <a:r>
              <a:rPr lang="es-MX" dirty="0" smtClean="0"/>
              <a:t>Permite mejorar </a:t>
            </a:r>
            <a:r>
              <a:rPr lang="es-MX" dirty="0"/>
              <a:t>la actitud y la disposición de los </a:t>
            </a:r>
            <a:r>
              <a:rPr lang="es-MX" b="1" dirty="0"/>
              <a:t>estudiantes</a:t>
            </a:r>
            <a:r>
              <a:rPr lang="es-MX" dirty="0"/>
              <a:t> hacia el aprendizaje, </a:t>
            </a:r>
            <a:r>
              <a:rPr lang="es-MX" dirty="0" smtClean="0"/>
              <a:t>desarrollando </a:t>
            </a:r>
            <a:r>
              <a:rPr lang="es-MX" dirty="0"/>
              <a:t>su autonomía, seguridad y capacidades cognitivas, </a:t>
            </a:r>
            <a:r>
              <a:rPr lang="es-MX" b="1" dirty="0"/>
              <a:t>motivándolos</a:t>
            </a:r>
            <a:r>
              <a:rPr lang="es-MX" dirty="0"/>
              <a:t> a querer </a:t>
            </a:r>
            <a:r>
              <a:rPr lang="es-MX" b="1" dirty="0"/>
              <a:t>aprender</a:t>
            </a:r>
            <a:r>
              <a:rPr lang="es-MX" dirty="0"/>
              <a:t>, a razonar y a resolver problemas</a:t>
            </a:r>
            <a:r>
              <a:rPr lang="es-MX" dirty="0" smtClean="0"/>
              <a:t>.</a:t>
            </a:r>
          </a:p>
          <a:p>
            <a:pPr algn="just"/>
            <a:r>
              <a:rPr lang="es-MX" dirty="0" smtClean="0"/>
              <a:t>Fortalece en el estudiante </a:t>
            </a:r>
            <a:r>
              <a:rPr lang="es-MX" dirty="0"/>
              <a:t>sus capacidades de  percepción, comprensión, aprendizaje, análisis, razonamiento, creatividad y pensamiento lógico, así como c</a:t>
            </a:r>
            <a:r>
              <a:rPr lang="es-MX" b="1" dirty="0"/>
              <a:t>ompetencias en investigación</a:t>
            </a:r>
            <a:r>
              <a:rPr lang="es-MX" dirty="0"/>
              <a:t>, gestión de proyectos, trabajo en equipo, orden y comunicación, entre otras.</a:t>
            </a:r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Plataforma de enseñanza</a:t>
            </a:r>
            <a:br>
              <a:rPr lang="es-MX" dirty="0" smtClean="0"/>
            </a:br>
            <a:r>
              <a:rPr lang="es-MX" dirty="0" smtClean="0"/>
              <a:t>GRADO SEPTIMO</a:t>
            </a:r>
            <a:endParaRPr lang="es-MX" dirty="0"/>
          </a:p>
        </p:txBody>
      </p:sp>
      <p:sp>
        <p:nvSpPr>
          <p:cNvPr id="2052" name="AutoShape 4" descr="Resultado de imagen para ROBOTC VIRTUAL WORL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4" name="AutoShape 6" descr="Resultado de imagen para ROBOTC VIRTUAL WORL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056" name="AutoShape 8" descr="Resultado de imagen para ROBOTC VIRTUAL WORL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058" name="Picture 10" descr="Website Ph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1571612"/>
            <a:ext cx="4464875" cy="2500330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0" y="421481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CROCODRILE Y </a:t>
            </a:r>
            <a:r>
              <a:rPr lang="es-MX" sz="4000" dirty="0" err="1" smtClean="0"/>
              <a:t>ROBOTc</a:t>
            </a:r>
            <a:r>
              <a:rPr lang="es-MX" sz="4000" dirty="0" smtClean="0"/>
              <a:t>  VIRTUAL WORDS</a:t>
            </a:r>
            <a:endParaRPr lang="es-MX" sz="4000" dirty="0"/>
          </a:p>
        </p:txBody>
      </p:sp>
      <p:pic>
        <p:nvPicPr>
          <p:cNvPr id="2060" name="Picture 12" descr="http://files.ingenieriatecnoacademia.webnode.com.co/200000034-56555574d5/CrocodileTechnolog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500174"/>
            <a:ext cx="3968777" cy="2643206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0" y="5357826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>
                <a:hlinkClick r:id="rId5"/>
              </a:rPr>
              <a:t>Video:</a:t>
            </a:r>
          </a:p>
          <a:p>
            <a:r>
              <a:rPr lang="es-MX" dirty="0" smtClean="0">
                <a:hlinkClick r:id="rId5"/>
              </a:rPr>
              <a:t>http://www.robotvirtualworlds.com/</a:t>
            </a:r>
            <a:endParaRPr lang="es-MX" dirty="0" smtClean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Ventajas de CROCODRILE y RVW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Facilitan el aprendizaje de circuitos eléctricos de una forma divertida.</a:t>
            </a:r>
          </a:p>
          <a:p>
            <a:r>
              <a:rPr lang="es-MX" dirty="0" smtClean="0"/>
              <a:t>Permite desarrollar habilidades en programación, acercándose al lenguaje C.</a:t>
            </a:r>
          </a:p>
          <a:p>
            <a:r>
              <a:rPr lang="es-MX" dirty="0" smtClean="0"/>
              <a:t>Desarrolla habilidades, que potencializan el manejo de situaciones problema.</a:t>
            </a:r>
          </a:p>
          <a:p>
            <a:r>
              <a:rPr lang="es-MX" dirty="0" smtClean="0"/>
              <a:t>Permite el trabajo en casa a cada estudiante.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Plataforma de enseñanza</a:t>
            </a:r>
            <a:br>
              <a:rPr lang="es-MX" dirty="0" smtClean="0"/>
            </a:br>
            <a:r>
              <a:rPr lang="es-MX" dirty="0" smtClean="0"/>
              <a:t>GRADO OCTAVO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349896" y="5565646"/>
            <a:ext cx="64442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Video:</a:t>
            </a:r>
          </a:p>
          <a:p>
            <a:r>
              <a:rPr lang="es-MX" dirty="0" smtClean="0">
                <a:hlinkClick r:id="rId3"/>
              </a:rPr>
              <a:t>http://www.robotvirtualworlds.com/curriculum-companion-vex/</a:t>
            </a:r>
            <a:r>
              <a:rPr lang="es-MX" dirty="0" smtClean="0"/>
              <a:t> </a:t>
            </a:r>
          </a:p>
          <a:p>
            <a:r>
              <a:rPr lang="es-MX" dirty="0" smtClean="0">
                <a:hlinkClick r:id="rId4"/>
              </a:rPr>
              <a:t>http://www.robotc.net/education/curriculum/cortex/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7890" name="Picture 2" descr="http://www.robotc.net/images/education/curriculum/cortex/cortex-curriculum-screensho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57298"/>
            <a:ext cx="4000528" cy="3260273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0" y="485776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ROBOTC VIRTUAL WORLDS  + VEX COTEX</a:t>
            </a:r>
            <a:endParaRPr lang="es-MX" sz="4000" dirty="0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1714488"/>
            <a:ext cx="4545364" cy="2663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Ventajas de RVW + CORTEX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Permite el trabajo con otras plataformas desde </a:t>
            </a:r>
            <a:r>
              <a:rPr lang="es-MX" dirty="0" err="1" smtClean="0"/>
              <a:t>Arduino</a:t>
            </a:r>
            <a:r>
              <a:rPr lang="es-MX" dirty="0" smtClean="0"/>
              <a:t>, LEGO y VEX </a:t>
            </a:r>
            <a:r>
              <a:rPr lang="es-MX" dirty="0" err="1" smtClean="0"/>
              <a:t>Design</a:t>
            </a:r>
            <a:r>
              <a:rPr lang="es-MX" dirty="0" smtClean="0"/>
              <a:t> </a:t>
            </a:r>
            <a:r>
              <a:rPr lang="es-MX" dirty="0" err="1" smtClean="0"/>
              <a:t>System</a:t>
            </a:r>
            <a:r>
              <a:rPr lang="es-MX" dirty="0" smtClean="0"/>
              <a:t>.</a:t>
            </a:r>
          </a:p>
          <a:p>
            <a:r>
              <a:rPr lang="es-MX" dirty="0" smtClean="0"/>
              <a:t>Ofrece un depurador en tiempo real. </a:t>
            </a:r>
          </a:p>
          <a:p>
            <a:r>
              <a:rPr lang="es-MX" dirty="0" smtClean="0"/>
              <a:t>Permite que el docente personalice proyectos para alcanzar a desarrollar diferentes habilidades en los estudiantes.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Plataforma de enseñanza </a:t>
            </a:r>
            <a:br>
              <a:rPr lang="es-MX" dirty="0" smtClean="0"/>
            </a:br>
            <a:r>
              <a:rPr lang="es-MX" dirty="0" smtClean="0"/>
              <a:t>GRADO NOVENO</a:t>
            </a:r>
            <a:endParaRPr lang="es-MX" dirty="0"/>
          </a:p>
        </p:txBody>
      </p:sp>
      <p:pic>
        <p:nvPicPr>
          <p:cNvPr id="41986" name="Picture 2" descr="https://encrypted-tbn0.gstatic.com/images?q=tbn:ANd9GcTie6cHmj9w28OLcjT2H4LT1_9x49EdfJA--iYufLOi8MI-VH0DSf-bhNm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43116"/>
            <a:ext cx="3414466" cy="1985966"/>
          </a:xfrm>
          <a:prstGeom prst="rect">
            <a:avLst/>
          </a:prstGeom>
          <a:noFill/>
        </p:spPr>
      </p:pic>
      <p:sp>
        <p:nvSpPr>
          <p:cNvPr id="41988" name="AutoShape 4" descr="Resultado de imagen para INV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1990" name="AutoShape 6" descr="Resultado de imagen para INVEN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41992" name="Picture 8" descr="autodesk invento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428736"/>
            <a:ext cx="5325180" cy="3571900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57224" y="5286388"/>
            <a:ext cx="7286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AUTOCAD 2D Y INVENTOR 3D</a:t>
            </a:r>
            <a:endParaRPr lang="es-MX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VENTAJAS DE AUTOCAD Y INVENTOR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Son programas que se pueden trabajar en versiones gratuitas.</a:t>
            </a:r>
          </a:p>
          <a:p>
            <a:r>
              <a:rPr lang="es-MX" dirty="0" smtClean="0"/>
              <a:t>Facilitan a los estudiantes el diseño de  diferentes estructuras, desarrollando de antemano la creatividad.</a:t>
            </a:r>
            <a:endParaRPr lang="es-MX" smtClean="0"/>
          </a:p>
          <a:p>
            <a:endParaRPr lang="es-MX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Plataforma de enseñanza</a:t>
            </a:r>
            <a:br>
              <a:rPr lang="es-MX" dirty="0" smtClean="0"/>
            </a:br>
            <a:r>
              <a:rPr lang="es-MX" dirty="0" smtClean="0"/>
              <a:t>GRADO DECIMO</a:t>
            </a:r>
            <a:endParaRPr lang="es-MX" dirty="0"/>
          </a:p>
        </p:txBody>
      </p:sp>
      <p:pic>
        <p:nvPicPr>
          <p:cNvPr id="2050" name="Picture 2" descr="Tutorial: Juego Simon Say con Arduin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857364"/>
            <a:ext cx="3810000" cy="2933701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857364"/>
            <a:ext cx="412401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285720" y="5143512"/>
            <a:ext cx="8572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/>
              <a:t>ARDUINO UNO Y PLATAFORMA VIRTUAL</a:t>
            </a:r>
            <a:r>
              <a:rPr lang="es-MX" dirty="0" smtClean="0"/>
              <a:t>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VENTAJAS DE ARDUINO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Plataforma gratuita, que permite </a:t>
            </a:r>
            <a:r>
              <a:rPr lang="es-MX" dirty="0" smtClean="0"/>
              <a:t>ser </a:t>
            </a:r>
            <a:r>
              <a:rPr lang="es-MX" smtClean="0"/>
              <a:t>tabajada </a:t>
            </a:r>
            <a:r>
              <a:rPr lang="es-MX" dirty="0" smtClean="0"/>
              <a:t>de manera virtual en el caso de </a:t>
            </a:r>
            <a:r>
              <a:rPr lang="es-MX" dirty="0" smtClean="0"/>
              <a:t> NO tener </a:t>
            </a:r>
            <a:r>
              <a:rPr lang="es-MX" dirty="0" smtClean="0"/>
              <a:t>los elementos físicos.</a:t>
            </a:r>
          </a:p>
          <a:p>
            <a:r>
              <a:rPr lang="es-MX" dirty="0" smtClean="0"/>
              <a:t>Despierta el interés de los estudiantes, por el desarrollo de aplicaciones, para el uso domestico (</a:t>
            </a:r>
            <a:r>
              <a:rPr lang="es-MX" dirty="0" err="1" smtClean="0"/>
              <a:t>domótica</a:t>
            </a:r>
            <a:r>
              <a:rPr lang="es-MX" dirty="0" smtClean="0"/>
              <a:t>).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85852" y="0"/>
            <a:ext cx="6572296" cy="1000133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Plataformas de enseñanza</a:t>
            </a:r>
            <a:br>
              <a:rPr lang="es-MX" dirty="0" smtClean="0"/>
            </a:br>
            <a:r>
              <a:rPr lang="es-MX" dirty="0" smtClean="0"/>
              <a:t>GRADO SEGUNDO</a:t>
            </a:r>
            <a:endParaRPr lang="es-MX" dirty="0"/>
          </a:p>
        </p:txBody>
      </p:sp>
      <p:sp>
        <p:nvSpPr>
          <p:cNvPr id="5" name="4 CuadroTexto"/>
          <p:cNvSpPr txBox="1"/>
          <p:nvPr/>
        </p:nvSpPr>
        <p:spPr>
          <a:xfrm>
            <a:off x="500034" y="4643446"/>
            <a:ext cx="792961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latin typeface="Arial Rounded MT Bold" pitchFamily="34" charset="0"/>
              </a:rPr>
              <a:t>ROBOMIND</a:t>
            </a:r>
          </a:p>
          <a:p>
            <a:r>
              <a:rPr lang="es-MX" dirty="0" smtClean="0"/>
              <a:t>Video:</a:t>
            </a:r>
            <a:endParaRPr lang="es-MX" dirty="0"/>
          </a:p>
          <a:p>
            <a:pPr algn="ctr"/>
            <a:r>
              <a:rPr lang="es-MX" dirty="0" smtClean="0">
                <a:hlinkClick r:id="rId3"/>
              </a:rPr>
              <a:t>https://www.robomindacademy.com/go/course/robomind/Teaser/A1/1#/</a:t>
            </a:r>
            <a:endParaRPr lang="es-MX" dirty="0" smtClean="0"/>
          </a:p>
          <a:p>
            <a:pPr algn="ctr"/>
            <a:endParaRPr lang="es-MX" dirty="0"/>
          </a:p>
          <a:p>
            <a:pPr algn="ctr"/>
            <a:r>
              <a:rPr lang="es-MX" dirty="0" smtClean="0">
                <a:hlinkClick r:id="rId4"/>
              </a:rPr>
              <a:t>http://www.robomind.net/es/</a:t>
            </a:r>
            <a:r>
              <a:rPr lang="es-MX" dirty="0" smtClean="0"/>
              <a:t> </a:t>
            </a: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t="15000" r="6250" b="7500"/>
          <a:stretch>
            <a:fillRect/>
          </a:stretch>
        </p:blipFill>
        <p:spPr bwMode="auto">
          <a:xfrm>
            <a:off x="857224" y="1285861"/>
            <a:ext cx="742955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VENTAJAS DE ROBOMIND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428736"/>
            <a:ext cx="8501090" cy="54292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sz="3000" dirty="0" smtClean="0"/>
              <a:t>Permite aprender a programar jugando</a:t>
            </a:r>
          </a:p>
          <a:p>
            <a:pPr algn="just"/>
            <a:r>
              <a:rPr lang="es-MX" sz="3000" dirty="0" smtClean="0"/>
              <a:t>Permite la enseñanza transversal, con otras áreas del conocimiento. </a:t>
            </a:r>
          </a:p>
          <a:p>
            <a:pPr algn="just"/>
            <a:r>
              <a:rPr lang="es-MX" sz="3000" dirty="0" smtClean="0"/>
              <a:t>Facilita el desarrollo del pensamiento lógico,</a:t>
            </a:r>
          </a:p>
          <a:p>
            <a:pPr algn="just"/>
            <a:r>
              <a:rPr lang="es-MX" sz="3000" dirty="0" smtClean="0"/>
              <a:t>Fomenta la creatividad, mejora la habilidad de comprensión de los niños.</a:t>
            </a:r>
          </a:p>
          <a:p>
            <a:pPr algn="just"/>
            <a:r>
              <a:rPr lang="es-MX" sz="3000" dirty="0" smtClean="0"/>
              <a:t>Permite la enseñanza transversal, con otras áreas del conocimiento.</a:t>
            </a:r>
          </a:p>
          <a:p>
            <a:pPr algn="just"/>
            <a:r>
              <a:rPr lang="es-MX" sz="3000" dirty="0" smtClean="0"/>
              <a:t>Herramienta que permite motivar a los estudiantes, para el </a:t>
            </a:r>
            <a:r>
              <a:rPr lang="es-MX" sz="3000" dirty="0" smtClean="0">
                <a:cs typeface="Aharoni" pitchFamily="2" charset="-79"/>
              </a:rPr>
              <a:t>Conocimiento inicial del lenguaje de programación.</a:t>
            </a:r>
          </a:p>
          <a:p>
            <a:pPr algn="just"/>
            <a:r>
              <a:rPr lang="es-MX" sz="3000" dirty="0" smtClean="0">
                <a:cs typeface="Aharoni" pitchFamily="2" charset="-79"/>
              </a:rPr>
              <a:t>Le permite al maestro crear  retos, para que los estudiantes desarrollen el pensamiento sistémico  .</a:t>
            </a:r>
          </a:p>
          <a:p>
            <a:pPr algn="just"/>
            <a:r>
              <a:rPr lang="es-MX" sz="3000" dirty="0" smtClean="0">
                <a:cs typeface="Aharoni" pitchFamily="2" charset="-79"/>
              </a:rPr>
              <a:t>Generar nuevos espacios de trabajo,  editor de mapas de trabajo .</a:t>
            </a:r>
          </a:p>
          <a:p>
            <a:pPr algn="just"/>
            <a:r>
              <a:rPr lang="es-MX" sz="3000" dirty="0" smtClean="0"/>
              <a:t>Se puede </a:t>
            </a:r>
            <a:r>
              <a:rPr lang="es-MX" sz="3000" dirty="0"/>
              <a:t>visualizar la ejecución de la aplicación programable al mismo tiempo que vemos como va desarrollando la acción de nuestro robot, así, </a:t>
            </a:r>
            <a:r>
              <a:rPr lang="es-MX" sz="3000" dirty="0" smtClean="0"/>
              <a:t>se tiene</a:t>
            </a:r>
            <a:r>
              <a:rPr lang="es-MX" sz="3000" dirty="0" smtClean="0"/>
              <a:t> </a:t>
            </a:r>
            <a:r>
              <a:rPr lang="es-MX" sz="3000" dirty="0"/>
              <a:t>la posibilidad de ver sus movimientos y tareas.</a:t>
            </a:r>
            <a:endParaRPr lang="es-MX" sz="3000" dirty="0" smtClean="0">
              <a:cs typeface="Aharoni" pitchFamily="2" charset="-79"/>
            </a:endParaRPr>
          </a:p>
          <a:p>
            <a:pPr algn="just"/>
            <a:endParaRPr lang="es-MX" sz="2700" dirty="0" smtClean="0">
              <a:cs typeface="Aharoni" pitchFamily="2" charset="-79"/>
            </a:endParaRPr>
          </a:p>
          <a:p>
            <a:pPr>
              <a:buNone/>
            </a:pPr>
            <a:endParaRPr lang="es-MX" sz="1600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Plataforma de enseñanza</a:t>
            </a:r>
            <a:br>
              <a:rPr lang="es-MX" dirty="0" smtClean="0"/>
            </a:br>
            <a:r>
              <a:rPr lang="es-MX" dirty="0" smtClean="0"/>
              <a:t>GRADO TERCERO</a:t>
            </a: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58" t="13574" r="1908" b="12241"/>
          <a:stretch>
            <a:fillRect/>
          </a:stretch>
        </p:blipFill>
        <p:spPr bwMode="auto">
          <a:xfrm>
            <a:off x="928662" y="1571612"/>
            <a:ext cx="757242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CuadroTexto"/>
          <p:cNvSpPr txBox="1"/>
          <p:nvPr/>
        </p:nvSpPr>
        <p:spPr>
          <a:xfrm>
            <a:off x="857224" y="5143512"/>
            <a:ext cx="76438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cs typeface="Aharoni" pitchFamily="2" charset="-79"/>
              </a:rPr>
              <a:t>SCRATCH</a:t>
            </a:r>
          </a:p>
          <a:p>
            <a:pPr algn="ctr"/>
            <a:endParaRPr lang="es-MX" sz="2400" dirty="0" smtClean="0"/>
          </a:p>
          <a:p>
            <a:pPr algn="ctr"/>
            <a:r>
              <a:rPr lang="es-MX" sz="2400" dirty="0" smtClean="0">
                <a:hlinkClick r:id="rId4"/>
              </a:rPr>
              <a:t>https://scratch.mit.edu/projects/editor/?tip_bar=home</a:t>
            </a:r>
            <a:r>
              <a:rPr lang="es-MX" sz="2400" dirty="0" smtClean="0"/>
              <a:t> 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VENTAJAS DE SCRATCH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85860"/>
            <a:ext cx="8858280" cy="5572140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s-MX" sz="9600" dirty="0" smtClean="0"/>
              <a:t>Plataforma gratuita. </a:t>
            </a:r>
          </a:p>
          <a:p>
            <a:pPr algn="just"/>
            <a:r>
              <a:rPr lang="es-MX" sz="9600" dirty="0" smtClean="0"/>
              <a:t>Facilita el desarrollo del pensamiento lógico, fomenta la creatividad, mejora la habilidad de comprensión de los niños, facilita el pensamiento sistémico y </a:t>
            </a:r>
            <a:r>
              <a:rPr lang="es-MX" sz="9600" b="1" dirty="0" smtClean="0"/>
              <a:t>mejora el rendimiento escolar</a:t>
            </a:r>
          </a:p>
          <a:p>
            <a:pPr algn="just"/>
            <a:r>
              <a:rPr lang="es-MX" sz="9600" dirty="0" smtClean="0"/>
              <a:t>Facilita </a:t>
            </a:r>
            <a:r>
              <a:rPr lang="es-MX" sz="9600" dirty="0"/>
              <a:t>al docente desarrollar en los estudiantes un pensamiento creativo, critico y </a:t>
            </a:r>
            <a:r>
              <a:rPr lang="es-MX" sz="9600" dirty="0" smtClean="0"/>
              <a:t> reflexivo</a:t>
            </a:r>
            <a:r>
              <a:rPr lang="es-MX" sz="9600" dirty="0"/>
              <a:t>, a través de una herramienta atractiva y </a:t>
            </a:r>
            <a:r>
              <a:rPr lang="es-MX" sz="9600" dirty="0" smtClean="0"/>
              <a:t>motivan te. </a:t>
            </a:r>
          </a:p>
          <a:p>
            <a:pPr algn="just"/>
            <a:r>
              <a:rPr lang="es-MX" sz="9600" dirty="0" smtClean="0"/>
              <a:t>Permite la enseñanza transversal, con otras áreas del conocimiento. </a:t>
            </a:r>
          </a:p>
          <a:p>
            <a:pPr algn="just"/>
            <a:r>
              <a:rPr lang="es-MX" sz="9600" dirty="0"/>
              <a:t>Propicia abordar temáticas de forma creativa posibilitando que el estudiante se entusiasme </a:t>
            </a:r>
            <a:r>
              <a:rPr lang="es-MX" sz="9600" dirty="0" smtClean="0"/>
              <a:t> e </a:t>
            </a:r>
            <a:r>
              <a:rPr lang="es-MX" sz="9600" dirty="0"/>
              <a:t>involucre en desafíos y oportunidades de aprender, incluso en tareas </a:t>
            </a:r>
            <a:r>
              <a:rPr lang="es-MX" sz="9600" dirty="0" smtClean="0"/>
              <a:t> intelectuales</a:t>
            </a:r>
            <a:r>
              <a:rPr lang="es-MX" sz="9600" dirty="0"/>
              <a:t> </a:t>
            </a:r>
            <a:r>
              <a:rPr lang="es-MX" sz="9600" dirty="0" smtClean="0"/>
              <a:t> exigentes.</a:t>
            </a:r>
          </a:p>
          <a:p>
            <a:pPr algn="just"/>
            <a:r>
              <a:rPr lang="es-MX" sz="9600" dirty="0" smtClean="0"/>
              <a:t>Permite </a:t>
            </a:r>
            <a:r>
              <a:rPr lang="es-MX" sz="9600" dirty="0"/>
              <a:t>compartir los proyectos en </a:t>
            </a:r>
            <a:r>
              <a:rPr lang="es-MX" sz="9600" dirty="0" smtClean="0"/>
              <a:t>línea, </a:t>
            </a:r>
            <a:r>
              <a:rPr lang="es-MX" sz="9600" dirty="0"/>
              <a:t>propiciando un ambiente colaborativo</a:t>
            </a:r>
            <a:r>
              <a:rPr lang="es-MX" sz="9600" dirty="0" smtClean="0"/>
              <a:t>.</a:t>
            </a:r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Plataforma de enseñanza</a:t>
            </a:r>
            <a:br>
              <a:rPr lang="es-MX" dirty="0" smtClean="0"/>
            </a:br>
            <a:r>
              <a:rPr lang="es-MX" dirty="0" smtClean="0"/>
              <a:t>GRADO CUARTO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142976" y="5934670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 smtClean="0"/>
              <a:t>Video:</a:t>
            </a:r>
          </a:p>
          <a:p>
            <a:r>
              <a:rPr lang="es-MX" dirty="0" smtClean="0">
                <a:hlinkClick r:id="rId3"/>
              </a:rPr>
              <a:t>http://www.knex.com/photos-and-videos/video-gallery-new/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2428" t="19888" r="36127" b="10663"/>
          <a:stretch>
            <a:fillRect/>
          </a:stretch>
        </p:blipFill>
        <p:spPr bwMode="auto">
          <a:xfrm>
            <a:off x="785786" y="1714488"/>
            <a:ext cx="242889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/>
          <a:srcRect l="9717" t="28750" r="57324" b="15000"/>
          <a:stretch>
            <a:fillRect/>
          </a:stretch>
        </p:blipFill>
        <p:spPr bwMode="auto">
          <a:xfrm>
            <a:off x="4929190" y="1643050"/>
            <a:ext cx="321471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CuadroTexto"/>
          <p:cNvSpPr txBox="1"/>
          <p:nvPr/>
        </p:nvSpPr>
        <p:spPr>
          <a:xfrm>
            <a:off x="1214414" y="5000636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cs typeface="Aharoni" pitchFamily="2" charset="-79"/>
              </a:rPr>
              <a:t>KNEX Y FLOWGO</a:t>
            </a:r>
            <a:endParaRPr lang="es-MX" sz="4000" dirty="0"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VENTAJAS DE KNEX Y FLOWGO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dirty="0" smtClean="0"/>
              <a:t>Herramienta que facilita aprender los principios básicos de ciencia, tecnología, ingeniería y matemáticas a través del juego.</a:t>
            </a:r>
          </a:p>
          <a:p>
            <a:pPr algn="just"/>
            <a:r>
              <a:rPr lang="es-MX" dirty="0" smtClean="0"/>
              <a:t>Permite desarrollar el pensamiento sistémico en los estudiantes.</a:t>
            </a:r>
          </a:p>
          <a:p>
            <a:pPr algn="just"/>
            <a:r>
              <a:rPr lang="es-MX" dirty="0" smtClean="0"/>
              <a:t>Facilita al docente desarrollar en los estudiantes un pensamiento creativo, crítico y  reflexivo, a través de una herramienta atractiva. </a:t>
            </a:r>
          </a:p>
          <a:p>
            <a:pPr algn="just"/>
            <a:r>
              <a:rPr lang="es-MX" dirty="0" smtClean="0"/>
              <a:t>Permite desarrollar en los estudiantes la creatividad, para solucionar situaciones problema.</a:t>
            </a:r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470025"/>
          </a:xfrm>
        </p:spPr>
        <p:txBody>
          <a:bodyPr/>
          <a:lstStyle/>
          <a:p>
            <a:r>
              <a:rPr lang="es-MX" dirty="0" smtClean="0"/>
              <a:t>Plataforma de enseñanza</a:t>
            </a:r>
            <a:br>
              <a:rPr lang="es-MX" dirty="0" smtClean="0"/>
            </a:br>
            <a:r>
              <a:rPr lang="es-MX" dirty="0" smtClean="0"/>
              <a:t>GRADO QUINTO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00034" y="4786322"/>
            <a:ext cx="8072494" cy="1752600"/>
          </a:xfrm>
        </p:spPr>
        <p:txBody>
          <a:bodyPr>
            <a:normAutofit/>
          </a:bodyPr>
          <a:lstStyle/>
          <a:p>
            <a:r>
              <a:rPr lang="es-MX" sz="4000" dirty="0" smtClean="0">
                <a:solidFill>
                  <a:schemeClr val="tx1"/>
                </a:solidFill>
                <a:cs typeface="Aharoni" pitchFamily="2" charset="-79"/>
              </a:rPr>
              <a:t>SCRATCH (S4A) + ARDUINO</a:t>
            </a:r>
          </a:p>
          <a:p>
            <a:endParaRPr lang="es-MX" sz="2000" dirty="0" smtClean="0">
              <a:solidFill>
                <a:schemeClr val="tx1"/>
              </a:solidFill>
              <a:cs typeface="Aharoni" pitchFamily="2" charset="-79"/>
              <a:hlinkClick r:id="rId3"/>
            </a:endParaRPr>
          </a:p>
          <a:p>
            <a:pPr algn="l"/>
            <a:r>
              <a:rPr lang="es-MX" sz="2000" dirty="0" smtClean="0">
                <a:solidFill>
                  <a:schemeClr val="tx1"/>
                </a:solidFill>
                <a:cs typeface="Aharoni" pitchFamily="2" charset="-79"/>
                <a:hlinkClick r:id="rId3"/>
              </a:rPr>
              <a:t>http://s4a.cat/index_es.html</a:t>
            </a:r>
            <a:endParaRPr lang="es-MX" sz="2000" dirty="0" smtClean="0">
              <a:solidFill>
                <a:schemeClr val="tx1"/>
              </a:solidFill>
              <a:cs typeface="Aharoni" pitchFamily="2" charset="-79"/>
            </a:endParaRPr>
          </a:p>
          <a:p>
            <a:endParaRPr lang="es-MX" sz="2000" dirty="0" smtClean="0">
              <a:solidFill>
                <a:schemeClr val="tx1"/>
              </a:solidFill>
              <a:cs typeface="Aharoni" pitchFamily="2" charset="-79"/>
            </a:endParaRPr>
          </a:p>
          <a:p>
            <a:endParaRPr lang="es-MX" sz="4000" dirty="0">
              <a:solidFill>
                <a:schemeClr val="tx1"/>
              </a:solidFill>
              <a:cs typeface="Aharoni" pitchFamily="2" charset="-79"/>
            </a:endParaRPr>
          </a:p>
        </p:txBody>
      </p:sp>
      <p:pic>
        <p:nvPicPr>
          <p:cNvPr id="6146" name="Picture 2" descr="capture_20082011_21035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1500174"/>
            <a:ext cx="5286412" cy="3178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VENTAJAS DE SCRATCH (S4A) + ARDUINO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Ambas son plataformas gratuitas. </a:t>
            </a:r>
          </a:p>
          <a:p>
            <a:r>
              <a:rPr lang="es-MX" dirty="0" smtClean="0"/>
              <a:t>Reúne todas las ventajas de </a:t>
            </a:r>
            <a:r>
              <a:rPr lang="es-MX" dirty="0" err="1" smtClean="0"/>
              <a:t>scratch</a:t>
            </a:r>
            <a:r>
              <a:rPr lang="es-MX" dirty="0" smtClean="0"/>
              <a:t>, adicionando que los elementos de interacción son palpables para el estudiante.</a:t>
            </a:r>
          </a:p>
          <a:p>
            <a:r>
              <a:rPr lang="es-MX" dirty="0" smtClean="0"/>
              <a:t>Permite desarrollar conceptos básicos de circuitos eléctricos.</a:t>
            </a:r>
          </a:p>
          <a:p>
            <a:r>
              <a:rPr lang="es-MX" dirty="0" smtClean="0"/>
              <a:t>Permite reconocer elementos básicos de la electrónica.</a:t>
            </a:r>
          </a:p>
          <a:p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588</Words>
  <Application>Microsoft Office PowerPoint</Application>
  <PresentationFormat>Presentación en pantalla (4:3)</PresentationFormat>
  <Paragraphs>107</Paragraphs>
  <Slides>19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Plataformas de enseñanza GRADO SEGUNDO</vt:lpstr>
      <vt:lpstr>VENTAJAS DE ROBOMIND</vt:lpstr>
      <vt:lpstr>Plataforma de enseñanza GRADO TERCERO</vt:lpstr>
      <vt:lpstr>VENTAJAS DE SCRATCH</vt:lpstr>
      <vt:lpstr>Plataforma de enseñanza GRADO CUARTO</vt:lpstr>
      <vt:lpstr>VENTAJAS DE KNEX Y FLOWGO</vt:lpstr>
      <vt:lpstr>Plataforma de enseñanza GRADO QUINTO</vt:lpstr>
      <vt:lpstr>VENTAJAS DE SCRATCH (S4A) + ARDUINO</vt:lpstr>
      <vt:lpstr>Plataforma de enseñanza  GRADO SEXTO</vt:lpstr>
      <vt:lpstr>VENTAJAS DE ROBI</vt:lpstr>
      <vt:lpstr>Plataforma de enseñanza GRADO SEPTIMO</vt:lpstr>
      <vt:lpstr>Ventajas de CROCODRILE y RVW</vt:lpstr>
      <vt:lpstr>Plataforma de enseñanza GRADO OCTAVO</vt:lpstr>
      <vt:lpstr>Ventajas de RVW + CORTEX</vt:lpstr>
      <vt:lpstr>Plataforma de enseñanza  GRADO NOVENO</vt:lpstr>
      <vt:lpstr>VENTAJAS DE AUTOCAD Y INVENTOR</vt:lpstr>
      <vt:lpstr>Plataforma de enseñanza GRADO DECIMO</vt:lpstr>
      <vt:lpstr>VENTAJAS DE ARDUINO</vt:lpstr>
    </vt:vector>
  </TitlesOfParts>
  <Company>Acer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Plataformas de enseñanza GRADO 2</dc:title>
  <dc:creator>Valued Acer Customer</dc:creator>
  <cp:lastModifiedBy>VICERECTORIA</cp:lastModifiedBy>
  <cp:revision>56</cp:revision>
  <dcterms:created xsi:type="dcterms:W3CDTF">2016-03-23T14:35:49Z</dcterms:created>
  <dcterms:modified xsi:type="dcterms:W3CDTF">2016-03-29T15:22:07Z</dcterms:modified>
</cp:coreProperties>
</file>